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EC97E5-A85F-4CDD-917C-401C60A58A64}"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6A8CE-6291-47B8-AA5B-F1BC64E80BF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EC97E5-A85F-4CDD-917C-401C60A58A64}"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6A8CE-6291-47B8-AA5B-F1BC64E80B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EC97E5-A85F-4CDD-917C-401C60A58A64}"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6A8CE-6291-47B8-AA5B-F1BC64E80BF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EC97E5-A85F-4CDD-917C-401C60A58A64}"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6A8CE-6291-47B8-AA5B-F1BC64E80BF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EC97E5-A85F-4CDD-917C-401C60A58A64}" type="datetimeFigureOut">
              <a:rPr lang="en-US" smtClean="0"/>
              <a:t>7/26/2021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6A8CE-6291-47B8-AA5B-F1BC64E80BF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EC97E5-A85F-4CDD-917C-401C60A58A64}"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6A8CE-6291-47B8-AA5B-F1BC64E80BF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EC97E5-A85F-4CDD-917C-401C60A58A64}" type="datetimeFigureOut">
              <a:rPr lang="en-US" smtClean="0"/>
              <a:t>7/26/2021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B6A8CE-6291-47B8-AA5B-F1BC64E80BF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EC97E5-A85F-4CDD-917C-401C60A58A64}" type="datetimeFigureOut">
              <a:rPr lang="en-US" smtClean="0"/>
              <a:t>7/26/2021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B6A8CE-6291-47B8-AA5B-F1BC64E80BF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C97E5-A85F-4CDD-917C-401C60A58A64}" type="datetimeFigureOut">
              <a:rPr lang="en-US" smtClean="0"/>
              <a:t>7/26/2021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B6A8CE-6291-47B8-AA5B-F1BC64E80B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C97E5-A85F-4CDD-917C-401C60A58A64}"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6A8CE-6291-47B8-AA5B-F1BC64E80BF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C97E5-A85F-4CDD-917C-401C60A58A64}" type="datetimeFigureOut">
              <a:rPr lang="en-US" smtClean="0"/>
              <a:t>7/26/2021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6A8CE-6291-47B8-AA5B-F1BC64E80BF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C97E5-A85F-4CDD-917C-401C60A58A64}" type="datetimeFigureOut">
              <a:rPr lang="en-US" smtClean="0"/>
              <a:t>7/26/2021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6A8CE-6291-47B8-AA5B-F1BC64E80BF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a:solidFill>
                  <a:srgbClr val="00B0F0"/>
                </a:solidFill>
              </a:rPr>
              <a:t>Features of online </a:t>
            </a:r>
            <a:r>
              <a:rPr lang="en-IN" b="1" dirty="0" smtClean="0">
                <a:solidFill>
                  <a:srgbClr val="00B0F0"/>
                </a:solidFill>
              </a:rPr>
              <a:t>Journalism</a:t>
            </a:r>
            <a:endParaRPr lang="en-US" b="1" dirty="0">
              <a:solidFill>
                <a:srgbClr val="00B0F0"/>
              </a:solidFill>
            </a:endParaRPr>
          </a:p>
        </p:txBody>
      </p:sp>
      <p:sp>
        <p:nvSpPr>
          <p:cNvPr id="3" name="Subtitle 2"/>
          <p:cNvSpPr>
            <a:spLocks noGrp="1"/>
          </p:cNvSpPr>
          <p:nvPr>
            <p:ph type="subTitle" idx="1"/>
          </p:nvPr>
        </p:nvSpPr>
        <p:spPr/>
        <p:txBody>
          <a:bodyPr>
            <a:normAutofit/>
          </a:bodyPr>
          <a:lstStyle/>
          <a:p>
            <a:pPr>
              <a:spcBef>
                <a:spcPts val="0"/>
              </a:spcBef>
            </a:pPr>
            <a:r>
              <a:rPr lang="en-US" sz="2400" dirty="0" err="1" smtClean="0">
                <a:solidFill>
                  <a:srgbClr val="00B0F0"/>
                </a:solidFill>
              </a:rPr>
              <a:t>Ganesh</a:t>
            </a:r>
            <a:r>
              <a:rPr lang="en-US" sz="2400" dirty="0" smtClean="0">
                <a:solidFill>
                  <a:srgbClr val="00B0F0"/>
                </a:solidFill>
              </a:rPr>
              <a:t> Kumar </a:t>
            </a:r>
            <a:r>
              <a:rPr lang="en-US" sz="2400" dirty="0" err="1" smtClean="0">
                <a:solidFill>
                  <a:srgbClr val="00B0F0"/>
                </a:solidFill>
              </a:rPr>
              <a:t>Ranjan</a:t>
            </a:r>
            <a:endParaRPr lang="en-US" sz="2400" dirty="0" smtClean="0">
              <a:solidFill>
                <a:srgbClr val="00B0F0"/>
              </a:solidFill>
            </a:endParaRPr>
          </a:p>
          <a:p>
            <a:pPr>
              <a:spcBef>
                <a:spcPts val="0"/>
              </a:spcBef>
            </a:pPr>
            <a:r>
              <a:rPr lang="en-US" sz="2400" dirty="0" smtClean="0">
                <a:solidFill>
                  <a:srgbClr val="00B0F0"/>
                </a:solidFill>
              </a:rPr>
              <a:t>Faculty, MJMC,</a:t>
            </a:r>
          </a:p>
          <a:p>
            <a:pPr>
              <a:spcBef>
                <a:spcPts val="0"/>
              </a:spcBef>
            </a:pPr>
            <a:r>
              <a:rPr lang="en-US" sz="2400" dirty="0" smtClean="0">
                <a:solidFill>
                  <a:srgbClr val="00B0F0"/>
                </a:solidFill>
              </a:rPr>
              <a:t>MMHA&amp;PU</a:t>
            </a:r>
            <a:endParaRPr lang="en-US" sz="2400"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a:t>Online journalism is digital form of journalism.  Several websites, blogs, digital photo journalism, citizen journalism and social media are different types of journalism. There are four main features of online journalism</a:t>
            </a:r>
            <a:endParaRPr lang="en-US" dirty="0"/>
          </a:p>
          <a:p>
            <a:pPr lvl="1">
              <a:buNone/>
            </a:pPr>
            <a:r>
              <a:rPr lang="en-IN" dirty="0" err="1">
                <a:solidFill>
                  <a:srgbClr val="00B0F0"/>
                </a:solidFill>
              </a:rPr>
              <a:t>Hypertextuality</a:t>
            </a:r>
            <a:endParaRPr lang="en-US" dirty="0">
              <a:solidFill>
                <a:srgbClr val="00B0F0"/>
              </a:solidFill>
            </a:endParaRPr>
          </a:p>
          <a:p>
            <a:pPr lvl="1">
              <a:buNone/>
            </a:pPr>
            <a:r>
              <a:rPr lang="en-IN" dirty="0">
                <a:solidFill>
                  <a:srgbClr val="00B0F0"/>
                </a:solidFill>
              </a:rPr>
              <a:t>Interactivity</a:t>
            </a:r>
            <a:endParaRPr lang="en-US" dirty="0">
              <a:solidFill>
                <a:srgbClr val="00B0F0"/>
              </a:solidFill>
            </a:endParaRPr>
          </a:p>
          <a:p>
            <a:pPr lvl="1">
              <a:buNone/>
            </a:pPr>
            <a:r>
              <a:rPr lang="en-IN" dirty="0" err="1">
                <a:solidFill>
                  <a:srgbClr val="00B0F0"/>
                </a:solidFill>
              </a:rPr>
              <a:t>Multimediality</a:t>
            </a:r>
            <a:endParaRPr lang="en-US" dirty="0">
              <a:solidFill>
                <a:srgbClr val="00B0F0"/>
              </a:solidFill>
            </a:endParaRPr>
          </a:p>
          <a:p>
            <a:pPr lvl="1">
              <a:buNone/>
            </a:pPr>
            <a:r>
              <a:rPr lang="en-IN" dirty="0">
                <a:solidFill>
                  <a:srgbClr val="00B0F0"/>
                </a:solidFill>
              </a:rPr>
              <a:t>Immediacy</a:t>
            </a:r>
            <a:endParaRPr lang="en-US" dirty="0">
              <a:solidFill>
                <a:srgbClr val="00B0F0"/>
              </a:solidFill>
            </a:endParaRP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err="1" smtClean="0">
                <a:solidFill>
                  <a:srgbClr val="00B0F0"/>
                </a:solidFill>
              </a:rPr>
              <a:t>Hypertextuality</a:t>
            </a:r>
            <a:endParaRPr lang="en-US" dirty="0">
              <a:solidFill>
                <a:srgbClr val="00B0F0"/>
              </a:solidFill>
            </a:endParaRPr>
          </a:p>
        </p:txBody>
      </p:sp>
      <p:sp>
        <p:nvSpPr>
          <p:cNvPr id="3" name="Content Placeholder 2"/>
          <p:cNvSpPr>
            <a:spLocks noGrp="1"/>
          </p:cNvSpPr>
          <p:nvPr>
            <p:ph idx="1"/>
          </p:nvPr>
        </p:nvSpPr>
        <p:spPr/>
        <p:txBody>
          <a:bodyPr>
            <a:normAutofit fontScale="92500" lnSpcReduction="20000"/>
          </a:bodyPr>
          <a:lstStyle/>
          <a:p>
            <a:r>
              <a:rPr lang="en-IN" dirty="0"/>
              <a:t>If you move cursor through a web page, it changes into hand shape with extended index figure as it passes over some word or set of words.  It changes to inform you that this is a link which will open if you click. This is implemented through a programming language called HTML (Hypertext mark-up language).</a:t>
            </a:r>
            <a:endParaRPr lang="en-US" dirty="0"/>
          </a:p>
          <a:p>
            <a:r>
              <a:rPr lang="en-IN" dirty="0"/>
              <a:t>HTML is concept coined by </a:t>
            </a:r>
            <a:r>
              <a:rPr lang="en-IN" dirty="0" err="1">
                <a:solidFill>
                  <a:srgbClr val="00B0F0"/>
                </a:solidFill>
              </a:rPr>
              <a:t>Theodre</a:t>
            </a:r>
            <a:r>
              <a:rPr lang="en-IN" dirty="0">
                <a:solidFill>
                  <a:srgbClr val="00B0F0"/>
                </a:solidFill>
              </a:rPr>
              <a:t> Nelson </a:t>
            </a:r>
            <a:r>
              <a:rPr lang="en-IN" dirty="0"/>
              <a:t>in 1962. We can see its origin way back to 1945 by </a:t>
            </a:r>
            <a:r>
              <a:rPr lang="en-IN" dirty="0" err="1"/>
              <a:t>Veneber</a:t>
            </a:r>
            <a:r>
              <a:rPr lang="en-IN" dirty="0"/>
              <a:t> Bush. He was a engineer and called it MEMEX. </a:t>
            </a: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IN" dirty="0"/>
              <a:t>The emergence of hypertext was a paradigm shift, which was not taking place in the field of computer technology, but also in critical theory. This shift was from conceptual system of linearity to non-linearity and </a:t>
            </a:r>
            <a:r>
              <a:rPr lang="en-IN" dirty="0" err="1"/>
              <a:t>multivocality</a:t>
            </a:r>
            <a:r>
              <a:rPr lang="en-IN" dirty="0"/>
              <a:t>, which has become evident in many other disciplines. This </a:t>
            </a:r>
            <a:r>
              <a:rPr lang="en-IN" dirty="0" err="1"/>
              <a:t>multilinearity</a:t>
            </a:r>
            <a:r>
              <a:rPr lang="en-IN" dirty="0"/>
              <a:t> is also evident in print and oral medium.</a:t>
            </a:r>
            <a:endParaRPr lang="en-US" dirty="0"/>
          </a:p>
          <a:p>
            <a:r>
              <a:rPr lang="en-IN" dirty="0"/>
              <a:t>Importance of hypertext</a:t>
            </a:r>
            <a:endParaRPr lang="en-US" dirty="0"/>
          </a:p>
          <a:p>
            <a:pPr lvl="1">
              <a:buNone/>
            </a:pPr>
            <a:r>
              <a:rPr lang="en-IN" dirty="0">
                <a:solidFill>
                  <a:srgbClr val="0070C0"/>
                </a:solidFill>
              </a:rPr>
              <a:t>Multi-linearity</a:t>
            </a:r>
            <a:endParaRPr lang="en-US" dirty="0">
              <a:solidFill>
                <a:srgbClr val="0070C0"/>
              </a:solidFill>
            </a:endParaRPr>
          </a:p>
          <a:p>
            <a:pPr lvl="1">
              <a:buNone/>
            </a:pPr>
            <a:r>
              <a:rPr lang="en-IN" dirty="0">
                <a:solidFill>
                  <a:srgbClr val="0070C0"/>
                </a:solidFill>
              </a:rPr>
              <a:t>Multi-</a:t>
            </a:r>
            <a:r>
              <a:rPr lang="en-IN" dirty="0" err="1">
                <a:solidFill>
                  <a:srgbClr val="0070C0"/>
                </a:solidFill>
              </a:rPr>
              <a:t>vocality</a:t>
            </a:r>
            <a:endParaRPr lang="en-US" dirty="0">
              <a:solidFill>
                <a:srgbClr val="0070C0"/>
              </a:solidFill>
            </a:endParaRPr>
          </a:p>
          <a:p>
            <a:pPr lvl="1">
              <a:buNone/>
            </a:pPr>
            <a:r>
              <a:rPr lang="en-IN" dirty="0">
                <a:solidFill>
                  <a:srgbClr val="0070C0"/>
                </a:solidFill>
              </a:rPr>
              <a:t>Active reading</a:t>
            </a:r>
            <a:endParaRPr lang="en-US" dirty="0">
              <a:solidFill>
                <a:srgbClr val="0070C0"/>
              </a:solidFill>
            </a:endParaRPr>
          </a:p>
          <a:p>
            <a:pPr lvl="1">
              <a:buNone/>
            </a:pPr>
            <a:r>
              <a:rPr lang="en-IN" dirty="0" smtClean="0">
                <a:solidFill>
                  <a:srgbClr val="0070C0"/>
                </a:solidFill>
              </a:rPr>
              <a:t>Decentring</a:t>
            </a:r>
            <a:endParaRPr lang="en-US"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0070C0"/>
                </a:solidFill>
              </a:rPr>
              <a:t>Multi-linearity</a:t>
            </a:r>
            <a:endParaRPr lang="en-US"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IN" dirty="0" smtClean="0"/>
              <a:t>It </a:t>
            </a:r>
            <a:r>
              <a:rPr lang="en-IN" dirty="0"/>
              <a:t>provides a tool to produce story in multi-linear form.  In other mediums editorial person decides to provide an angle to the story. The reason for this is lack of space.  In online medium there is no lack of space and hypertext provides technical support to do so.</a:t>
            </a:r>
            <a:endParaRPr lang="en-US" dirty="0"/>
          </a:p>
          <a:p>
            <a:r>
              <a:rPr lang="en-IN" dirty="0"/>
              <a:t>Limitation</a:t>
            </a:r>
            <a:endParaRPr lang="en-US" dirty="0"/>
          </a:p>
          <a:p>
            <a:r>
              <a:rPr lang="en-IN" dirty="0"/>
              <a:t>This may be a problem for a journalist as his story lacks the closure or he may unable to ensure that the reader gets same message, journalist wants to present</a:t>
            </a:r>
            <a:r>
              <a:rPr lang="en-IN"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0070C0"/>
                </a:solidFill>
              </a:rPr>
              <a:t>Multi-</a:t>
            </a:r>
            <a:r>
              <a:rPr lang="en-IN" dirty="0" err="1" smtClean="0">
                <a:solidFill>
                  <a:srgbClr val="0070C0"/>
                </a:solidFill>
              </a:rPr>
              <a:t>vocality</a:t>
            </a:r>
            <a:endParaRPr lang="en-US" dirty="0">
              <a:solidFill>
                <a:srgbClr val="0070C0"/>
              </a:solidFill>
            </a:endParaRPr>
          </a:p>
        </p:txBody>
      </p:sp>
      <p:sp>
        <p:nvSpPr>
          <p:cNvPr id="3" name="Content Placeholder 2"/>
          <p:cNvSpPr>
            <a:spLocks noGrp="1"/>
          </p:cNvSpPr>
          <p:nvPr>
            <p:ph idx="1"/>
          </p:nvPr>
        </p:nvSpPr>
        <p:spPr/>
        <p:txBody>
          <a:bodyPr/>
          <a:lstStyle/>
          <a:p>
            <a:r>
              <a:rPr lang="en-IN" dirty="0" smtClean="0"/>
              <a:t>Hypertext </a:t>
            </a:r>
            <a:r>
              <a:rPr lang="en-IN" dirty="0"/>
              <a:t>not only provides multi-linearity but also multi-</a:t>
            </a:r>
            <a:r>
              <a:rPr lang="en-IN" dirty="0" err="1"/>
              <a:t>vocality</a:t>
            </a:r>
            <a:r>
              <a:rPr lang="en-IN" dirty="0"/>
              <a:t>. Through linking journalist can give space to all the voices on a certain incident. It leads to unbiased coverage and providing wholeness to the story.  Hypertext does not provide tyrannical univocal voice.</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solidFill>
                  <a:srgbClr val="0070C0"/>
                </a:solidFill>
              </a:rPr>
              <a:t>Active reading</a:t>
            </a:r>
            <a:endParaRPr lang="en-US" dirty="0">
              <a:solidFill>
                <a:srgbClr val="0070C0"/>
              </a:solidFill>
            </a:endParaRPr>
          </a:p>
        </p:txBody>
      </p:sp>
      <p:sp>
        <p:nvSpPr>
          <p:cNvPr id="3" name="Content Placeholder 2"/>
          <p:cNvSpPr>
            <a:spLocks noGrp="1"/>
          </p:cNvSpPr>
          <p:nvPr>
            <p:ph idx="1"/>
          </p:nvPr>
        </p:nvSpPr>
        <p:spPr/>
        <p:txBody>
          <a:bodyPr>
            <a:normAutofit fontScale="85000" lnSpcReduction="10000"/>
          </a:bodyPr>
          <a:lstStyle/>
          <a:p>
            <a:r>
              <a:rPr lang="en-IN" dirty="0" smtClean="0"/>
              <a:t>It </a:t>
            </a:r>
            <a:r>
              <a:rPr lang="en-IN" dirty="0"/>
              <a:t>provides active reading as hypertext gives multiple options to readers. Hypertext gives readers various options to read. Readers can switch over from one story to another any time. Hypertext enables readers to read according to their choices.</a:t>
            </a:r>
            <a:endParaRPr lang="en-US" dirty="0"/>
          </a:p>
          <a:p>
            <a:r>
              <a:rPr lang="en-IN" dirty="0"/>
              <a:t>Limitation</a:t>
            </a:r>
            <a:endParaRPr lang="en-US" dirty="0"/>
          </a:p>
          <a:p>
            <a:r>
              <a:rPr lang="en-IN" dirty="0"/>
              <a:t>Again, it implies a partial loss of control on the part of the author.  But it can be seen in another way also. If author can be a “hidden master of maze”, then no matter which path does reader takes. Whichever path they take the configuration of maze will be the same.</a:t>
            </a:r>
            <a:endParaRPr lang="en-US" dirty="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448</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Features of online Journalism</vt:lpstr>
      <vt:lpstr>Slide 2</vt:lpstr>
      <vt:lpstr>Hypertextuality</vt:lpstr>
      <vt:lpstr>Slide 4</vt:lpstr>
      <vt:lpstr>Multi-linearity</vt:lpstr>
      <vt:lpstr>Multi-vocality</vt:lpstr>
      <vt:lpstr>Active reading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Features of online Journalism</dc:title>
  <dc:creator>Lenovo</dc:creator>
  <cp:lastModifiedBy>Lenovo</cp:lastModifiedBy>
  <cp:revision>3</cp:revision>
  <dcterms:created xsi:type="dcterms:W3CDTF">2021-07-26T01:27:18Z</dcterms:created>
  <dcterms:modified xsi:type="dcterms:W3CDTF">2021-07-26T01:57:41Z</dcterms:modified>
</cp:coreProperties>
</file>